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1330" y="46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05D6-1007-493C-8392-AE1F78D72CB8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B270DFF-7A1E-4244-8E0D-EF110A2D39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603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05D6-1007-493C-8392-AE1F78D72CB8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B270DFF-7A1E-4244-8E0D-EF110A2D39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0069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05D6-1007-493C-8392-AE1F78D72CB8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B270DFF-7A1E-4244-8E0D-EF110A2D39A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1394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05D6-1007-493C-8392-AE1F78D72CB8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B270DFF-7A1E-4244-8E0D-EF110A2D39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6928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05D6-1007-493C-8392-AE1F78D72CB8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B270DFF-7A1E-4244-8E0D-EF110A2D39A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46108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05D6-1007-493C-8392-AE1F78D72CB8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B270DFF-7A1E-4244-8E0D-EF110A2D39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38947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05D6-1007-493C-8392-AE1F78D72CB8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70DFF-7A1E-4244-8E0D-EF110A2D39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7738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05D6-1007-493C-8392-AE1F78D72CB8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70DFF-7A1E-4244-8E0D-EF110A2D39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886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05D6-1007-493C-8392-AE1F78D72CB8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70DFF-7A1E-4244-8E0D-EF110A2D39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340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05D6-1007-493C-8392-AE1F78D72CB8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B270DFF-7A1E-4244-8E0D-EF110A2D39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545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05D6-1007-493C-8392-AE1F78D72CB8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B270DFF-7A1E-4244-8E0D-EF110A2D39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426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05D6-1007-493C-8392-AE1F78D72CB8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B270DFF-7A1E-4244-8E0D-EF110A2D39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372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05D6-1007-493C-8392-AE1F78D72CB8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70DFF-7A1E-4244-8E0D-EF110A2D39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701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05D6-1007-493C-8392-AE1F78D72CB8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70DFF-7A1E-4244-8E0D-EF110A2D39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732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05D6-1007-493C-8392-AE1F78D72CB8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70DFF-7A1E-4244-8E0D-EF110A2D39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303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05D6-1007-493C-8392-AE1F78D72CB8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B270DFF-7A1E-4244-8E0D-EF110A2D39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1323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305D6-1007-493C-8392-AE1F78D72CB8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B270DFF-7A1E-4244-8E0D-EF110A2D39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1664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История развития компьютерной техники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Подготовил Иванов Иван</a:t>
            </a:r>
            <a:endParaRPr lang="ru-RU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10000527" y="5706319"/>
            <a:ext cx="1840374" cy="891251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7741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Начало эпохи ЭВМ</a:t>
            </a:r>
            <a:endParaRPr lang="ru-RU" dirty="0" smtClean="0"/>
          </a:p>
          <a:p>
            <a:r>
              <a:rPr lang="ru-RU" dirty="0" smtClean="0">
                <a:hlinkClick r:id="rId3" action="ppaction://hlinksldjump"/>
              </a:rPr>
              <a:t>Первое поколение ЭВМ</a:t>
            </a:r>
            <a:endParaRPr lang="ru-RU" dirty="0" smtClean="0"/>
          </a:p>
          <a:p>
            <a:r>
              <a:rPr lang="ru-RU" dirty="0" smtClean="0">
                <a:hlinkClick r:id="rId4" action="ppaction://hlinksldjump"/>
              </a:rPr>
              <a:t>Второе поколение ЭВМ</a:t>
            </a:r>
            <a:endParaRPr lang="ru-RU" dirty="0" smtClean="0"/>
          </a:p>
          <a:p>
            <a:r>
              <a:rPr lang="ru-RU" dirty="0" smtClean="0">
                <a:hlinkClick r:id="rId5" action="ppaction://hlinksldjump"/>
              </a:rPr>
              <a:t>Третье поколение ЭВМ</a:t>
            </a:r>
            <a:endParaRPr lang="ru-RU" dirty="0" smtClean="0"/>
          </a:p>
          <a:p>
            <a:r>
              <a:rPr lang="ru-RU" dirty="0" smtClean="0">
                <a:hlinkClick r:id="rId6" action="ppaction://hlinksldjump"/>
              </a:rPr>
              <a:t>Четвертое поколение ЭВМ</a:t>
            </a:r>
            <a:endParaRPr lang="ru-RU" dirty="0" smtClean="0"/>
          </a:p>
          <a:p>
            <a:r>
              <a:rPr lang="ru-RU" dirty="0" smtClean="0">
                <a:hlinkClick r:id="rId7" action="ppaction://hlinksldjump"/>
              </a:rPr>
              <a:t>Сравнительные характеристики поколений ЭВМ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9873205" y="5335929"/>
            <a:ext cx="2071868" cy="120376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назад 4">
            <a:hlinkClick r:id="" action="ppaction://hlinkshowjump?jump=previousslide" highlightClick="1"/>
          </p:cNvPr>
          <p:cNvSpPr/>
          <p:nvPr/>
        </p:nvSpPr>
        <p:spPr>
          <a:xfrm>
            <a:off x="740780" y="5335929"/>
            <a:ext cx="2199190" cy="1307939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820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Начало эпохи ЭВМ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Первая ЭВМ </a:t>
            </a:r>
            <a:r>
              <a:rPr lang="en-US" dirty="0"/>
              <a:t>ENIAC</a:t>
            </a:r>
            <a:r>
              <a:rPr lang="ru-RU" dirty="0"/>
              <a:t> была создана в конце 1945 г. в </a:t>
            </a:r>
            <a:r>
              <a:rPr lang="ru-RU" dirty="0" smtClean="0"/>
              <a:t>США</a:t>
            </a:r>
            <a:endParaRPr lang="ru-RU" dirty="0"/>
          </a:p>
          <a:p>
            <a:r>
              <a:rPr lang="ru-RU" dirty="0" smtClean="0"/>
              <a:t>Основные </a:t>
            </a:r>
            <a:r>
              <a:rPr lang="ru-RU" dirty="0"/>
              <a:t>идеи, по которым долгие годы развивалась вычислительная техника, были сформулированы в 1946 г. американским математиком Джоном фон Нейманом. </a:t>
            </a:r>
            <a:endParaRPr lang="ru-RU" dirty="0" smtClean="0"/>
          </a:p>
          <a:p>
            <a:r>
              <a:rPr lang="ru-RU" dirty="0"/>
              <a:t>В 1949 году была построена первая ЭВМ с архитектурой фон Неймана – английская машина </a:t>
            </a:r>
            <a:r>
              <a:rPr lang="en-US" dirty="0"/>
              <a:t>EDSAC</a:t>
            </a:r>
            <a:r>
              <a:rPr lang="ru-RU" dirty="0"/>
              <a:t>. Годом позже появилась американская ЭВМ </a:t>
            </a:r>
            <a:r>
              <a:rPr lang="en-US" dirty="0"/>
              <a:t>EDVAC</a:t>
            </a:r>
            <a:r>
              <a:rPr lang="ru-RU" dirty="0"/>
              <a:t>. </a:t>
            </a:r>
          </a:p>
          <a:p>
            <a:r>
              <a:rPr lang="ru-RU" dirty="0"/>
              <a:t>В нашей стране первая ЭВМ была создана в 1951 году. Называлась она МЭСМ — малая электронная счетная машина. Конструктором МЭСМ был Сергей Алексеевич Лебедев. </a:t>
            </a:r>
          </a:p>
          <a:p>
            <a:endParaRPr lang="ru-RU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9977377" y="5694744"/>
            <a:ext cx="2002420" cy="960699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назад 4">
            <a:hlinkClick r:id="" action="ppaction://hlinkshowjump?jump=previousslide" highlightClick="1"/>
          </p:cNvPr>
          <p:cNvSpPr/>
          <p:nvPr/>
        </p:nvSpPr>
        <p:spPr>
          <a:xfrm>
            <a:off x="1006997" y="5708665"/>
            <a:ext cx="2048719" cy="94677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возврат 5">
            <a:hlinkClick r:id="" action="ppaction://hlinkshowjump?jump=lastslideviewed" highlightClick="1"/>
          </p:cNvPr>
          <p:cNvSpPr/>
          <p:nvPr/>
        </p:nvSpPr>
        <p:spPr>
          <a:xfrm>
            <a:off x="5822066" y="5708665"/>
            <a:ext cx="2095018" cy="94677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5418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Первое поколение ЭВМ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67572" y="1905000"/>
            <a:ext cx="58798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Первое поколение ЭВМ — ламповые машины 50-х годов.</a:t>
            </a:r>
            <a:endParaRPr lang="ru-RU" dirty="0"/>
          </a:p>
        </p:txBody>
      </p:sp>
      <p:pic>
        <p:nvPicPr>
          <p:cNvPr id="4" name="Рисунок 3" descr="https://museum.itmo.ru/images/pages/142/EVM_LITMO-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9158" y="2274332"/>
            <a:ext cx="6441186" cy="421459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10336192" y="5625296"/>
            <a:ext cx="1481560" cy="995423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775504" y="5625296"/>
            <a:ext cx="1667806" cy="108802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возврат 6">
            <a:hlinkClick r:id="" action="ppaction://hlinkshowjump?jump=lastslideviewed" highlightClick="1"/>
          </p:cNvPr>
          <p:cNvSpPr/>
          <p:nvPr/>
        </p:nvSpPr>
        <p:spPr>
          <a:xfrm>
            <a:off x="6134582" y="6488922"/>
            <a:ext cx="902826" cy="36907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62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Второе поколение ЭВМ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79319" y="1443335"/>
            <a:ext cx="845661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1949 году в США был создан первый полупроводниковый прибор, заменяющий электронную лампу. Он получил название транзистор. В 60-х годах транзисторы стали элементной базой для ЭВМ второго поколения. </a:t>
            </a:r>
            <a:endParaRPr lang="ru-RU" dirty="0"/>
          </a:p>
        </p:txBody>
      </p:sp>
      <p:pic>
        <p:nvPicPr>
          <p:cNvPr id="4" name="Рисунок 3" descr="https://www.computerconservationsociety.org/lectures/2007-08/An%20Elliott%2080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20" y="2366665"/>
            <a:ext cx="6853428" cy="349384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10463514" y="5860510"/>
            <a:ext cx="1365813" cy="80650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1041722" y="5860510"/>
            <a:ext cx="1365812" cy="80650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возврат 6">
            <a:hlinkClick r:id="" action="ppaction://hlinkshowjump?jump=lastslideviewed" highlightClick="1"/>
          </p:cNvPr>
          <p:cNvSpPr/>
          <p:nvPr/>
        </p:nvSpPr>
        <p:spPr>
          <a:xfrm>
            <a:off x="5671595" y="5984111"/>
            <a:ext cx="1527858" cy="787079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328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Третье поколение ЭВМ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959864" y="1443335"/>
            <a:ext cx="88300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Третье поколение ЭВМ создавалось на новой элементной базе — интегральных схемах: на маленькой пластине из полупроводникового материала, площадью менее 1 см</a:t>
            </a:r>
            <a:r>
              <a:rPr lang="ru-RU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 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монтировались сложные электронные схемы. Их назвали интегральными схемами </a:t>
            </a:r>
            <a:endParaRPr lang="ru-RU" dirty="0"/>
          </a:p>
        </p:txBody>
      </p:sp>
      <p:pic>
        <p:nvPicPr>
          <p:cNvPr id="4" name="Рисунок 3" descr="Третье поколение ЭВМ. Появление ЭВМ на интегральных микросхемах (1 июн 1960 г. – 1 июн 1970 г.) (Лента времени)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1312" y="2435352"/>
            <a:ext cx="4248912" cy="381304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10602410" y="5798916"/>
            <a:ext cx="1192193" cy="79865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1064871" y="5833641"/>
            <a:ext cx="1180618" cy="81022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возврат 6">
            <a:hlinkClick r:id="" action="ppaction://hlinkshowjump?jump=lastslideviewed" highlightClick="1"/>
          </p:cNvPr>
          <p:cNvSpPr/>
          <p:nvPr/>
        </p:nvSpPr>
        <p:spPr>
          <a:xfrm>
            <a:off x="6111433" y="6248400"/>
            <a:ext cx="1180618" cy="52279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34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Четвертое поколение ЭВМ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89632" y="1304835"/>
            <a:ext cx="79522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Очередное революционное событие в электронике произошло в 1971 году, когда американская фирма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Intel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объявила о создании микропроцессора. Микропроцессор — это сверхбольшая интегральная схема, способная выполнять функции основного блока компьютера — процессора.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317748" y="417568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Самой популярной разновидностью ЭВМ сегодня являются персональные компьютеры </a:t>
            </a:r>
            <a:endParaRPr lang="ru-RU" dirty="0"/>
          </a:p>
        </p:txBody>
      </p:sp>
      <p:pic>
        <p:nvPicPr>
          <p:cNvPr id="5" name="Рисунок 4" descr="https://s3.amazonaws.com/s3.timetoast.com/public/uploads/photo/1973396/image/8b80e405a636f5aaa74b6f69240d0e6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72" y="2374359"/>
            <a:ext cx="2133600" cy="162306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s://img.alicdn.com/imgextra/i2/1088106466/TB2zpsMag1I.eBjSszeXXc2hpXa_!!108810646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6380" y="4822014"/>
            <a:ext cx="2362200" cy="17754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10671858" y="5833641"/>
            <a:ext cx="1319514" cy="763833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назад 7">
            <a:hlinkClick r:id="" action="ppaction://hlinkshowjump?jump=previousslide" highlightClick="1"/>
          </p:cNvPr>
          <p:cNvSpPr/>
          <p:nvPr/>
        </p:nvSpPr>
        <p:spPr>
          <a:xfrm>
            <a:off x="983848" y="5810491"/>
            <a:ext cx="1527858" cy="786983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возврат 8">
            <a:hlinkClick r:id="" action="ppaction://hlinkshowjump?jump=lastslideviewed" highlightClick="1"/>
          </p:cNvPr>
          <p:cNvSpPr/>
          <p:nvPr/>
        </p:nvSpPr>
        <p:spPr>
          <a:xfrm>
            <a:off x="9005104" y="5810491"/>
            <a:ext cx="879676" cy="786983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65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3624" y="0"/>
            <a:ext cx="9895267" cy="128089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Сравнительные характеристики поколений ЭВМ</a:t>
            </a:r>
            <a:endParaRPr lang="ru-RU" sz="2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465898"/>
              </p:ext>
            </p:extLst>
          </p:nvPr>
        </p:nvGraphicFramePr>
        <p:xfrm>
          <a:off x="0" y="368038"/>
          <a:ext cx="12191999" cy="65709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5293"/>
                <a:gridCol w="2481603"/>
                <a:gridCol w="2807060"/>
                <a:gridCol w="2245648"/>
                <a:gridCol w="3602395"/>
              </a:tblGrid>
              <a:tr h="107989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Характеристики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41" marR="29741" marT="0" marB="0"/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Поколения ЭВМ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41" marR="2974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59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>
                        <a:spcAft>
                          <a:spcPts val="0"/>
                        </a:spcAft>
                        <a:tabLst>
                          <a:tab pos="2404745" algn="l"/>
                          <a:tab pos="2953385" algn="l"/>
                          <a:tab pos="3512820" algn="l"/>
                        </a:tabLst>
                      </a:pPr>
                      <a:r>
                        <a:rPr lang="ru-RU" sz="1200" dirty="0">
                          <a:effectLst/>
                        </a:rPr>
                        <a:t>I                                           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41" marR="2974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II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41" marR="2974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III</a:t>
                      </a:r>
                      <a:r>
                        <a:rPr lang="ru-RU" sz="1200" dirty="0">
                          <a:effectLst/>
                        </a:rPr>
                        <a:t>  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41" marR="2974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IV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41" marR="29741" marT="0" marB="0"/>
                </a:tc>
              </a:tr>
              <a:tr h="2159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Годы применения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41" marR="2974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1948 - 1958 гг.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41" marR="2974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1959 - 1967 гг.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41" marR="2974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1968 - 1973 гг.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41" marR="2974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1974 - наст. время.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41" marR="29741" marT="0" marB="0" anchor="ctr"/>
                </a:tc>
              </a:tr>
              <a:tr h="9719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Элементная база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41" marR="2974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Электронные лампы – диоды и триоды.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41" marR="2974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Полупроводниковые приборы.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41" marR="2974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Малые интегральные схемы (МИС), содержавшие на одной пластинке сотни или тысячи транзисторов.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41" marR="2974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Большие интегральные схемы (БИС).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41" marR="29741" marT="0" marB="0" anchor="ctr"/>
                </a:tc>
              </a:tr>
              <a:tr h="24901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Размеры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41" marR="2974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ЭВМ размещались в нескольких больших металлических шкафах, занимавших целые залы.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41" marR="2974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ЭВМ выполнена в виде однотипных стоек. Также ЭВМ размещались в нескольких больших металлических шкафах, но во II поколении уменьшились размеры и масса.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41" marR="2974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ЭВМ выполнена в виде однотипных стоек.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41" marR="2974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Высокая степень интеграции способствовала увеличению плотности компоновки электронной аппаратуры, повышению ее надежности, что привело к увеличению быстродействия ЭВМ и снижению ее стоимости. Компактные ЭВМ - персональные компьютеры.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41" marR="29741" marT="0" marB="0" anchor="ctr"/>
                </a:tc>
              </a:tr>
              <a:tr h="2159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Количество ЭВМ в мире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41" marR="2974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Десятки.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41" marR="2974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Тысячи.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41" marR="2974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Десятки тысяч.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41" marR="2974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Миллионы.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41" marR="29741" marT="0" marB="0" anchor="ctr"/>
                </a:tc>
              </a:tr>
              <a:tr h="323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Быстродействие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41" marR="2974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10 - 20 тыс. операций в секунду.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41" marR="2974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100 - 1000 тыс. операций в секунду.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41" marR="2974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1 - 10 млн. операций в секунду.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41" marR="2974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10 - 100 млн. операций в секунду.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41" marR="29741" marT="0" marB="0" anchor="ctr"/>
                </a:tc>
              </a:tr>
              <a:tr h="323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Объем оперативной памяти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41" marR="2974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1:2 кбайта.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41" marR="2974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2 - 32 кбайта.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41" marR="2974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64 кбайта.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41" marR="2974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2 - 5 </a:t>
                      </a:r>
                      <a:r>
                        <a:rPr lang="ru-RU" sz="1200" dirty="0" err="1">
                          <a:effectLst/>
                        </a:rPr>
                        <a:t>мбайт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41" marR="29741" marT="0" marB="0" anchor="ctr"/>
                </a:tc>
              </a:tr>
              <a:tr h="323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Типичные модели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41" marR="2974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МЭСМ, БЭСМ-2.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41" marR="2974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БЭСМ-6, Минск-2.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41" marR="2974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IBM-360, IBM-370, ЕС ЭВМ, СМ ЭВМ.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41" marR="2974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IBM-PC, </a:t>
                      </a:r>
                      <a:r>
                        <a:rPr lang="ru-RU" sz="1200" dirty="0" err="1">
                          <a:effectLst/>
                        </a:rPr>
                        <a:t>Apple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41" marR="29741" marT="0" marB="0" anchor="ctr"/>
                </a:tc>
              </a:tr>
              <a:tr h="323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Носитель информации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41" marR="2974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Перфокарта, перфолента.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41" marR="2974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Магнитная лента.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41" marR="2974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Диск.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41" marR="2974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Гибкий и лазерный диски.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41" marR="29741" marT="0" marB="0" anchor="ctr"/>
                </a:tc>
              </a:tr>
            </a:tbl>
          </a:graphicData>
        </a:graphic>
      </p:graphicFrame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11169570" y="0"/>
            <a:ext cx="787078" cy="36803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назад 4">
            <a:hlinkClick r:id="" action="ppaction://hlinkshowjump?jump=previousslide" highlightClick="1"/>
          </p:cNvPr>
          <p:cNvSpPr/>
          <p:nvPr/>
        </p:nvSpPr>
        <p:spPr>
          <a:xfrm>
            <a:off x="104172" y="0"/>
            <a:ext cx="937550" cy="36803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возврат 5">
            <a:hlinkClick r:id="" action="ppaction://hlinkshowjump?jump=lastslideviewed" highlightClick="1"/>
          </p:cNvPr>
          <p:cNvSpPr/>
          <p:nvPr/>
        </p:nvSpPr>
        <p:spPr>
          <a:xfrm>
            <a:off x="9317620" y="0"/>
            <a:ext cx="740780" cy="36803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306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962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</TotalTime>
  <Words>498</Words>
  <Application>Microsoft Office PowerPoint</Application>
  <PresentationFormat>Широкоэкранный</PresentationFormat>
  <Paragraphs>72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Times New Roman</vt:lpstr>
      <vt:lpstr>Wingdings 3</vt:lpstr>
      <vt:lpstr>Легкий дым</vt:lpstr>
      <vt:lpstr>История развития компьютерной техники</vt:lpstr>
      <vt:lpstr>Содержание</vt:lpstr>
      <vt:lpstr>Начало эпохи ЭВМ</vt:lpstr>
      <vt:lpstr>Первое поколение ЭВМ</vt:lpstr>
      <vt:lpstr>Второе поколение ЭВМ</vt:lpstr>
      <vt:lpstr>Третье поколение ЭВМ</vt:lpstr>
      <vt:lpstr>Четвертое поколение ЭВМ</vt:lpstr>
      <vt:lpstr>Сравнительные характеристики поколений ЭВМ</vt:lpstr>
      <vt:lpstr>Спасибо за внимание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развития компьютерной техники</dc:title>
  <dc:creator>Екатерина</dc:creator>
  <cp:lastModifiedBy>Екатерина</cp:lastModifiedBy>
  <cp:revision>4</cp:revision>
  <dcterms:created xsi:type="dcterms:W3CDTF">2023-12-08T13:19:02Z</dcterms:created>
  <dcterms:modified xsi:type="dcterms:W3CDTF">2023-12-08T13:44:33Z</dcterms:modified>
</cp:coreProperties>
</file>