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59" r:id="rId3"/>
    <p:sldId id="260" r:id="rId4"/>
    <p:sldId id="261" r:id="rId5"/>
    <p:sldId id="262" r:id="rId6"/>
    <p:sldId id="263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65" r:id="rId15"/>
    <p:sldId id="266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  <p:cmAuthor id="2" name="123" initials="1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402"/>
    <a:srgbClr val="DE5F00"/>
    <a:srgbClr val="F66900"/>
    <a:srgbClr val="17375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656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9375A6C7-2A47-42B8-946A-CDBEEE75807E}" type="datetimeFigureOut">
              <a:rPr lang="ru-RU"/>
              <a:t>29.01.2024</a:t>
            </a:fld>
            <a:endParaRPr lang="ru-RU"/>
          </a:p>
        </p:txBody>
      </p:sp>
      <p:sp>
        <p:nvSpPr>
          <p:cNvPr id="1048657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1048658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48659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660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5E4220C-3D98-40AC-BB29-06BD6FD81957}" type="slidenum">
              <a:rPr lang="ru-RU" altLang="en-US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11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40282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22690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4423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00719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0274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52782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7B2-AB09-4F43-80D2-020559216B59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63407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9CF7-FB87-4018-92F4-3B9DEFE2A133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49321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48580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629382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8657-8ED1-417F-9AC2-63A0350329F8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69737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C3A-4CC1-4B8E-A8EE-69B60998A96D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22093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61E-7F22-4055-B39D-CEF77B163D62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93250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E2FC-B5F8-4A4B-BAEA-297530292E83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14363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3BA-4F29-47F2-8E1E-DE9967A1B284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86909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CD55-C4A7-49CE-B5B8-E51EFE499C1D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2891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F3C-F48F-4147-874A-B5C631D6B3FF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35409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CBB531-4FC7-431C-B26D-DFD2F30C2632}" type="slidenum">
              <a:rPr lang="ru-RU" altLang="en-US" smtClean="0"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9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668" y="1527079"/>
            <a:ext cx="5826719" cy="1646302"/>
          </a:xfrm>
        </p:spPr>
        <p:txBody>
          <a:bodyPr/>
          <a:lstStyle/>
          <a:p>
            <a:pPr algn="ctr"/>
            <a:r>
              <a:rPr lang="ru-RU" dirty="0" smtClean="0"/>
              <a:t>Компьютерная 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562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4490" y="1939751"/>
            <a:ext cx="6342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1949 году в США был создан первый полупроводниковый прибор, заменяющий электронную лампу. Он получил название транзистор. В 60-х годах транзисторы стали элементной базой для ЭВМ второго поколения. </a:t>
            </a:r>
            <a:endParaRPr lang="ru-RU" dirty="0"/>
          </a:p>
        </p:txBody>
      </p:sp>
      <p:pic>
        <p:nvPicPr>
          <p:cNvPr id="4" name="Рисунок 3" descr="https://www.computerconservationsociety.org/lectures/2007-08/An%20Elliott%20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3574358"/>
            <a:ext cx="5140071" cy="2620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434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71" y="1270000"/>
            <a:ext cx="6622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поколение ЭВМ создавалось на новой элементной базе — интегральных схемах: на маленькой пластине из полупроводникового материала, площадью менее 1 см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монтировались сложные электронные схемы. Их назвали интегральными схемами </a:t>
            </a:r>
            <a:endParaRPr lang="ru-RU" dirty="0"/>
          </a:p>
        </p:txBody>
      </p:sp>
      <p:pic>
        <p:nvPicPr>
          <p:cNvPr id="4" name="Рисунок 3" descr="Третье поколение ЭВМ. Появление ЭВМ на интегральных микросхемах (1 июн 1960 г. – 1 июн 1970 г.) (Лента времени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66" y="2914673"/>
            <a:ext cx="3186684" cy="285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167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Четвертое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4624" y="1341674"/>
            <a:ext cx="5964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Очередное революционное событие в электронике произошло в 1971 году, когда американская фирма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объявила о создании микропроцессора. Микропроцессор — это сверхбольшая интегральная схема, способная выполнять функции основного блока компьютера — процессора.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610" y="43097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Самой популярной разновидностью ЭВМ сегодня являются персональные компьютеры </a:t>
            </a:r>
            <a:endParaRPr lang="ru-RU" dirty="0"/>
          </a:p>
        </p:txBody>
      </p:sp>
      <p:pic>
        <p:nvPicPr>
          <p:cNvPr id="5" name="Рисунок 4" descr="https://s3.amazonaws.com/s3.timetoast.com/public/uploads/photo/1973396/image/8b80e405a636f5aaa74b6f69240d0e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54" y="3047467"/>
            <a:ext cx="1600200" cy="121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alicdn.com/imgextra/i2/1088106466/TB2zpsMag1I.eBjSszeXXc2hpXa_!!10881064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29" y="5021708"/>
            <a:ext cx="1771650" cy="133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3993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719" y="857250"/>
            <a:ext cx="7421450" cy="960668"/>
          </a:xfrm>
        </p:spPr>
        <p:txBody>
          <a:bodyPr>
            <a:normAutofit/>
          </a:bodyPr>
          <a:lstStyle/>
          <a:p>
            <a:r>
              <a:rPr lang="ru-RU" sz="1500" dirty="0"/>
              <a:t>Сравнительные характеристики поколений ЭВМ</a:t>
            </a:r>
            <a:endParaRPr lang="ru-RU" sz="15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" y="1133279"/>
          <a:ext cx="9143999" cy="4791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470"/>
                <a:gridCol w="1861202"/>
                <a:gridCol w="2105295"/>
                <a:gridCol w="1684236"/>
                <a:gridCol w="2701796"/>
              </a:tblGrid>
              <a:tr h="1371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Характеристики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Поколения ЭВМ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  <a:tabLst>
                          <a:tab pos="2404745" algn="l"/>
                          <a:tab pos="2953385" algn="l"/>
                          <a:tab pos="3512820" algn="l"/>
                        </a:tabLst>
                      </a:pPr>
                      <a:r>
                        <a:rPr lang="ru-RU" sz="900" dirty="0">
                          <a:effectLst/>
                        </a:rPr>
                        <a:t>I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II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III</a:t>
                      </a:r>
                      <a:r>
                        <a:rPr lang="ru-RU" sz="900" dirty="0">
                          <a:effectLst/>
                        </a:rPr>
                        <a:t> 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IV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Годы применения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1948 - 1958 гг.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1959 - 1967 гг.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1968 - 1973 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1974 - наст. время.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728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Элементная база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Электронные лампы – диоды и триоды.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Полупроводниковые приборы.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Малые интегральные схемы (МИС), содержавшие на одной пластинке сотни или тысячи транзисторов.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Большие интегральные схемы (БИС).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1867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Размеры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ЭВМ размещались в нескольких больших металлических шкафах, занимавших целые залы.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ЭВМ выполнена в виде однотипных стоек. Также ЭВМ размещались в нескольких больших металлических шкафах, но во II поколении уменьшились размеры и масса.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ЭВМ выполнена в виде однотипных стоек.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Высокая степень интеграции способствовала увеличению плотности компоновки электронной аппаратуры, повышению ее надежности, что привело к увеличению быстродействия ЭВМ и снижению ее стоимости. Компактные ЭВМ - персональные компьютеры.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ЭВМ в мире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Десятки.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Тысячи.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Десятки тысяч.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Миллионы.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Быстродействие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10 - 20 тыс. операций в секунду.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100 - 1000 тыс. операций в секунду.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1 - 10 млн. операций в секунду.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10 - 100 млн. операций в секунду.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оперативной памяти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1:2 кбайта.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2 - 32 кбайта.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 кбайта.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2 - 5 </a:t>
                      </a:r>
                      <a:r>
                        <a:rPr lang="ru-RU" sz="900" dirty="0" err="1">
                          <a:effectLst/>
                        </a:rPr>
                        <a:t>мбайт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Типичные модели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МЭСМ, БЭСМ-2.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БЭСМ-6, Минск-2.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IBM-360, IBM-370, ЕС ЭВМ, СМ ЭВМ.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IBM-PC, </a:t>
                      </a:r>
                      <a:r>
                        <a:rPr lang="ru-RU" sz="900" dirty="0" err="1">
                          <a:effectLst/>
                        </a:rPr>
                        <a:t>Apple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Носитель информации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Перфокарта, перфолента.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Магнитная лента.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Диск.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Гибкий и лазерный диски.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06" marR="223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5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416719" y="399256"/>
            <a:ext cx="8458200" cy="477837"/>
          </a:xfrm>
        </p:spPr>
        <p:txBody>
          <a:bodyPr>
            <a:normAutofit fontScale="90000"/>
          </a:bodyPr>
          <a:lstStyle/>
          <a:p>
            <a:pPr marL="4763" indent="0" algn="ctr">
              <a:buNone/>
            </a:pPr>
            <a:r>
              <a:rPr lang="ru-RU" dirty="0" smtClean="0"/>
              <a:t>APRANET и появление полноценных сетей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607" name="Объект 2"/>
          <p:cNvSpPr>
            <a:spLocks noGrp="1"/>
          </p:cNvSpPr>
          <p:nvPr>
            <p:ph idx="1"/>
          </p:nvPr>
        </p:nvSpPr>
        <p:spPr>
          <a:xfrm>
            <a:off x="73819" y="1044574"/>
            <a:ext cx="9144000" cy="642937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1969 году произошло знаковое событие – минобороны США приняло решение об объединении всех основных компьютерных узлов в общую сеть. Передача данных осуществлялась между ними по коммутируемому кабелю, а для ее осуществления были созданы специальные операционные системы и огромное количество сложных сопутствующих протоколов.</a:t>
            </a:r>
          </a:p>
          <a:p>
            <a:pPr>
              <a:buNone/>
            </a:pPr>
            <a:r>
              <a:rPr lang="ru-RU" b="1" dirty="0" smtClean="0"/>
              <a:t>Впоследствии, коммутируемые кабели телефонных сетей станут одним из основных способов передачи данных вплоть до середины 80-х годов.</a:t>
            </a:r>
          </a:p>
          <a:p>
            <a:pPr>
              <a:buNone/>
            </a:pPr>
            <a:r>
              <a:rPr lang="ru-RU" b="1" dirty="0" smtClean="0"/>
              <a:t>Принцип передачи данных по телефонному кабелю, при этом, уже в первые годы существования компьютерных сетей претерпел определенные изменения. Так, в отличие от непрерывного потока информации, который мог подвергаться искажениям и мешать другим пользователям работать с сетью, как это бывает со стандартным телефонным сигналом, компьютерные данные отправлялись сразу готовыми закрытыми пакетами, что позволяло одновременно использовать один и тот же кабель множеству пользователей.</a:t>
            </a:r>
          </a:p>
        </p:txBody>
      </p:sp>
      <p:sp>
        <p:nvSpPr>
          <p:cNvPr id="104860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14</a:t>
            </a:fld>
            <a:endParaRPr lang="ru-RU" altLang="en-US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>
            <a:off x="659397" y="295563"/>
            <a:ext cx="6347713" cy="1320800"/>
          </a:xfrm>
        </p:spPr>
        <p:txBody>
          <a:bodyPr>
            <a:normAutofit fontScale="90000"/>
          </a:bodyPr>
          <a:lstStyle/>
          <a:p>
            <a:pPr marL="4763" indent="0" algn="ctr">
              <a:buNone/>
            </a:pPr>
            <a:r>
              <a:rPr lang="ru-RU" dirty="0" smtClean="0"/>
              <a:t>Что появилось раньше – WAN или LAN?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610" name="Объект 2"/>
          <p:cNvSpPr>
            <a:spLocks noGrp="1"/>
          </p:cNvSpPr>
          <p:nvPr>
            <p:ph idx="1"/>
          </p:nvPr>
        </p:nvSpPr>
        <p:spPr>
          <a:xfrm>
            <a:off x="342899" y="1203881"/>
            <a:ext cx="8458200" cy="5425519"/>
          </a:xfrm>
        </p:spPr>
        <p:txBody>
          <a:bodyPr/>
          <a:lstStyle/>
          <a:p>
            <a:pPr>
              <a:buNone/>
            </a:pPr>
            <a:r>
              <a:rPr lang="ru-RU" sz="1900" b="1" dirty="0" smtClean="0"/>
              <a:t>Говоря о компьютерных сетях, сейчас есть две основных их разновидности. Под подключением WAN (Wide Area Network) подразумевают объединение удаленных физически друг от друга компьютеров, а также простой выход в Интернет, в то время как LAN – это закрытая сеть, объединяющая физически близкие компьютеры и способная быть полностью изолированной от каких-либо других соединений.</a:t>
            </a:r>
          </a:p>
          <a:p>
            <a:pPr>
              <a:buNone/>
            </a:pPr>
            <a:r>
              <a:rPr lang="ru-RU" sz="1900" b="1" dirty="0" smtClean="0"/>
              <a:t>Однако, на ранних этапах развития компьютеров, нужды в LAN-сетях не было – их заменяли стандартные комплексы из мейнфреймов и терминалов, хотя удаленная передача данных была крайне важным и приоритетным направлением исследований.</a:t>
            </a:r>
          </a:p>
          <a:p>
            <a:pPr>
              <a:buNone/>
            </a:pPr>
            <a:endParaRPr lang="ru-RU" sz="1900" b="1" dirty="0" smtClean="0"/>
          </a:p>
        </p:txBody>
      </p:sp>
      <p:sp>
        <p:nvSpPr>
          <p:cNvPr id="10486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15</a:t>
            </a:fld>
            <a:endParaRPr lang="ru-RU" altLang="en-US"/>
          </a:p>
        </p:txBody>
      </p:sp>
      <p:pic>
        <p:nvPicPr>
          <p:cNvPr id="2097158" name="Picture 2" descr="C:\Users\user123\Desktop\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184" y="8843951"/>
            <a:ext cx="4797631" cy="2534510"/>
          </a:xfrm>
          <a:prstGeom prst="rect">
            <a:avLst/>
          </a:prstGeom>
          <a:noFill/>
        </p:spPr>
      </p:pic>
      <p:pic>
        <p:nvPicPr>
          <p:cNvPr id="2097166" name="Рисунок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68" y="4090587"/>
            <a:ext cx="6098051" cy="25388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1665625"/>
            <a:ext cx="5826719" cy="164630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B531-4FC7-431C-B26D-DFD2F30C2632}" type="slidenum">
              <a:rPr lang="ru-RU" altLang="en-US" smtClean="0"/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245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Объект 2"/>
          <p:cNvSpPr>
            <a:spLocks noGrp="1"/>
          </p:cNvSpPr>
          <p:nvPr>
            <p:ph idx="1"/>
          </p:nvPr>
        </p:nvSpPr>
        <p:spPr>
          <a:xfrm>
            <a:off x="124690" y="475960"/>
            <a:ext cx="7079674" cy="6086475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Компьютерная сеть - это совокупность компьютеров, взаимосвязанных через      каналы передачи данных для обеспечения обмена информацией и коллективного доступа пользователей к аппаратным, программным и информационным ресурсам сети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2</a:t>
            </a:fld>
            <a:endParaRPr lang="ru-RU" altLang="en-US"/>
          </a:p>
        </p:txBody>
      </p:sp>
      <p:pic>
        <p:nvPicPr>
          <p:cNvPr id="2097161" name="Рисунок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2840" y="2892946"/>
            <a:ext cx="7595457" cy="3736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63" indent="0" algn="ctr">
              <a:buNone/>
            </a:pPr>
            <a:r>
              <a:rPr lang="ru-RU" altLang="en-US" dirty="0" smtClean="0"/>
              <a:t>ВИДЫ</a:t>
            </a:r>
            <a:r>
              <a:rPr lang="en-US" altLang="en-US" dirty="0" smtClean="0"/>
              <a:t>  </a:t>
            </a:r>
            <a:r>
              <a:rPr lang="ru-RU" altLang="en-US" dirty="0" smtClean="0"/>
              <a:t>КОМПЬЮТЕРНЫХ</a:t>
            </a:r>
            <a:r>
              <a:rPr lang="en-US" altLang="en-US" dirty="0" smtClean="0"/>
              <a:t> </a:t>
            </a:r>
            <a:r>
              <a:rPr lang="ru-RU" altLang="en-US" dirty="0" smtClean="0"/>
              <a:t>СЕТЕЙ</a:t>
            </a:r>
            <a:endParaRPr lang="ru-RU" dirty="0"/>
          </a:p>
        </p:txBody>
      </p:sp>
      <p:pic>
        <p:nvPicPr>
          <p:cNvPr id="2097153" name="Содержимое 4" descr="C:\Users\123\Desktop\gettyimages-477408237-612x6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361" y="9108003"/>
            <a:ext cx="4380738" cy="33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9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3</a:t>
            </a:fld>
            <a:endParaRPr lang="ru-RU" altLang="en-US"/>
          </a:p>
        </p:txBody>
      </p:sp>
      <p:pic>
        <p:nvPicPr>
          <p:cNvPr id="2097154" name="Рисунок 5" descr="C:\Users\123\Desktop\img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771" y="11208498"/>
            <a:ext cx="4228800" cy="3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Рисунок 209716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1865276"/>
            <a:ext cx="9144000" cy="37640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73112"/>
          </a:xfrm>
        </p:spPr>
        <p:txBody>
          <a:bodyPr/>
          <a:lstStyle/>
          <a:p>
            <a:pPr marL="4763" indent="0" algn="ctr">
              <a:buNone/>
            </a:pPr>
            <a:r>
              <a:rPr lang="ru-RU" altLang="en-US" dirty="0" smtClean="0"/>
              <a:t>ФУНКЦИИ</a:t>
            </a:r>
            <a:r>
              <a:rPr lang="en-US" altLang="en-US" dirty="0" smtClean="0"/>
              <a:t> </a:t>
            </a:r>
            <a:r>
              <a:rPr lang="ru-RU" altLang="en-US" dirty="0" smtClean="0"/>
              <a:t>КОМПЬЮТЕРНЫХ</a:t>
            </a:r>
            <a:r>
              <a:rPr lang="en-US" altLang="en-US" dirty="0" smtClean="0"/>
              <a:t> </a:t>
            </a:r>
            <a:r>
              <a:rPr lang="ru-RU" altLang="en-US" dirty="0" smtClean="0"/>
              <a:t>СЕТЕЙ</a:t>
            </a:r>
            <a:endParaRPr lang="ru-RU" dirty="0"/>
          </a:p>
        </p:txBody>
      </p:sp>
      <p:sp>
        <p:nvSpPr>
          <p:cNvPr id="1048595" name="Объект 2"/>
          <p:cNvSpPr>
            <a:spLocks noGrp="1"/>
          </p:cNvSpPr>
          <p:nvPr>
            <p:ph idx="1"/>
          </p:nvPr>
        </p:nvSpPr>
        <p:spPr>
          <a:xfrm>
            <a:off x="0" y="781050"/>
            <a:ext cx="9144000" cy="60769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/>
              <a:t>1. Создание единого информационного пространства которое способно охватить и применять для всех пользователей информацию созданную в разное время и под разными типами хранения и обработки данных, распараллеливание и контроль выполнения работ и обработки данных по ним.</a:t>
            </a:r>
          </a:p>
          <a:p>
            <a:pPr>
              <a:buNone/>
            </a:pPr>
            <a:r>
              <a:rPr lang="ru-RU" sz="2000" b="1" dirty="0" smtClean="0"/>
              <a:t>2. Повышение достоверности информации и надежности ее хранения путем создания устойчивой к сбоям и потери информации вычислительной системы, а так же создание архивов данных которые можно использовать, но на текущий момент необходимости в них нет.</a:t>
            </a:r>
          </a:p>
          <a:p>
            <a:pPr>
              <a:buNone/>
            </a:pPr>
            <a:r>
              <a:rPr lang="ru-RU" sz="2000" b="1" dirty="0" smtClean="0"/>
              <a:t>3. Обеспечения эффективной системы накопления, хранения и поиска технологической, технико-экономической и финансово-экономической информации по текущей работе и проделанной некоторое время назад (информация архива) с помощью создания глобальной базы данных.</a:t>
            </a:r>
          </a:p>
          <a:p>
            <a:pPr>
              <a:buNone/>
            </a:pPr>
            <a:r>
              <a:rPr lang="ru-RU" sz="2000" b="1" dirty="0" smtClean="0"/>
              <a:t>4. Обработка документов и построения на базе этого действующей системы анализа, прогнозирования и оценки обстановки с целью принятия оп­тимального решения и выработки глобальных отчетов.</a:t>
            </a:r>
          </a:p>
          <a:p>
            <a:pPr>
              <a:buNone/>
            </a:pPr>
            <a:r>
              <a:rPr lang="ru-RU" sz="2000" b="1" dirty="0" smtClean="0"/>
              <a:t>5. Обеспечивать прозрачный доступ к информации авторизованному пользователю в соответствии с его правами и привилегиями.</a:t>
            </a:r>
          </a:p>
        </p:txBody>
      </p:sp>
      <p:sp>
        <p:nvSpPr>
          <p:cNvPr id="104859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4</a:t>
            </a:fld>
            <a:endParaRPr lang="ru-RU" altLang="en-US"/>
          </a:p>
        </p:txBody>
      </p:sp>
      <p:pic>
        <p:nvPicPr>
          <p:cNvPr id="2097155" name="Рисунок 4" descr="C:\Users\123\Desktop\Rider.-Messenger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2" y="10938953"/>
            <a:ext cx="56673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259772" y="504404"/>
            <a:ext cx="8458200" cy="50498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истории развития компьютерных сетей можно выделить пять основных этапов: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Начало 1960-х годов. Внедрение многотерминальных систем разделения времени. Многотерминальные системы считаются прообразом локальных сетей.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Конец 1960-х годов. Соединение суперкомпьютеров через телефонные линии с помощью модемов - зарождение глобальных сетей.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Начало 1970-х годов. Появление локальных сетей связывающих миникомпьютеры.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1980-е годы. Широкое распространение локальных сетей персональных компьютеров . Разработка стандартов локальных сетей (Ethernet, Token Ring, Arcnet). Зарождение сети Интернет.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1990-годы – настоящее время. Повсеместное внедрение сети Интернет. Значительное повышение скоростей передачи данных.  Сближение различных типов сетей (локальных и глобальных компьютерных сетей, телефонных и теле-радио сетей). Широкое распространение беспроводных технологий передачи данных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5</a:t>
            </a:fld>
            <a:endParaRPr lang="ru-RU" altLang="en-US"/>
          </a:p>
        </p:txBody>
      </p:sp>
      <p:pic>
        <p:nvPicPr>
          <p:cNvPr id="2097156" name="Рисунок 4" descr="C:\Users\123\Desktop\420px-Pigeon_Messengers_(Harper's_Engraving)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49" y="10212556"/>
            <a:ext cx="4838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763" indent="0" algn="ctr">
              <a:buNone/>
            </a:pPr>
            <a:r>
              <a:rPr lang="ru-RU" altLang="en-US" sz="3100" dirty="0" smtClean="0"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100" dirty="0" smtClean="0">
                <a:latin typeface="Times New Roman" pitchFamily="18" charset="0"/>
                <a:cs typeface="Times New Roman" pitchFamily="18" charset="0"/>
              </a:rPr>
              <a:t>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Глобальная компьютерная сеть — компьютерная сеть, охватывающая большие территории и включающая в себя большое число компьютеров.</a:t>
            </a:r>
          </a:p>
        </p:txBody>
      </p:sp>
      <p:sp>
        <p:nvSpPr>
          <p:cNvPr id="104860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F7A7-8C18-466D-B8AD-7C97A732F679}" type="slidenum">
              <a:rPr lang="ru-RU" altLang="en-US"/>
              <a:t>6</a:t>
            </a:fld>
            <a:endParaRPr lang="ru-RU" altLang="en-US"/>
          </a:p>
        </p:txBody>
      </p:sp>
      <p:pic>
        <p:nvPicPr>
          <p:cNvPr id="2097163" name="Рисунок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624"/>
            <a:ext cx="9144000" cy="48503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развития компьютерной техники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эпохи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Первая ЭВМ </a:t>
            </a:r>
            <a:r>
              <a:rPr lang="en-US" dirty="0"/>
              <a:t>ENIAC</a:t>
            </a:r>
            <a:r>
              <a:rPr lang="ru-RU" dirty="0"/>
              <a:t> была создана в конце 1945 г. в </a:t>
            </a:r>
            <a:r>
              <a:rPr lang="ru-RU" dirty="0" smtClean="0"/>
              <a:t>США</a:t>
            </a:r>
            <a:endParaRPr lang="ru-RU" dirty="0"/>
          </a:p>
          <a:p>
            <a:r>
              <a:rPr lang="ru-RU" dirty="0" smtClean="0"/>
              <a:t>Основные </a:t>
            </a:r>
            <a:r>
              <a:rPr lang="ru-RU" dirty="0"/>
              <a:t>идеи, по которым долгие годы развивалась вычислительная техника, были сформулированы в 1946 г. американским математиком Джоном фон Нейманом. </a:t>
            </a:r>
            <a:endParaRPr lang="ru-RU" dirty="0" smtClean="0"/>
          </a:p>
          <a:p>
            <a:r>
              <a:rPr lang="ru-RU" dirty="0"/>
              <a:t>В 1949 году была построена первая ЭВМ с архитектурой фон Неймана – английская машина </a:t>
            </a:r>
            <a:r>
              <a:rPr lang="en-US" dirty="0"/>
              <a:t>EDSAC</a:t>
            </a:r>
            <a:r>
              <a:rPr lang="ru-RU" dirty="0"/>
              <a:t>. Годом позже появилась американская ЭВМ </a:t>
            </a:r>
            <a:r>
              <a:rPr lang="en-US" dirty="0"/>
              <a:t>EDVAC</a:t>
            </a:r>
            <a:r>
              <a:rPr lang="ru-RU" dirty="0"/>
              <a:t>. </a:t>
            </a:r>
          </a:p>
          <a:p>
            <a:r>
              <a:rPr lang="ru-RU" dirty="0"/>
              <a:t>В нашей стране первая ЭВМ была создана в 1951 году. Называлась она МЭСМ — малая электронная счетная машина. Конструктором МЭСМ был Сергей Алексеевич Лебедев.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7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0161" y="1930400"/>
            <a:ext cx="587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поколение ЭВМ — ламповые машины 50-х годов.</a:t>
            </a:r>
            <a:endParaRPr lang="ru-RU" dirty="0"/>
          </a:p>
        </p:txBody>
      </p:sp>
      <p:pic>
        <p:nvPicPr>
          <p:cNvPr id="4" name="Рисунок 3" descr="https://museum.itmo.ru/images/pages/142/EVM_LITMO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86" y="2849327"/>
            <a:ext cx="4830890" cy="316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071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1070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Компьютерная сеть</vt:lpstr>
      <vt:lpstr>Презентация PowerPoint</vt:lpstr>
      <vt:lpstr>ВИДЫ  КОМПЬЮТЕРНЫХ СЕТЕЙ</vt:lpstr>
      <vt:lpstr>ФУНКЦИИ КОМПЬЮТЕРНЫХ СЕТЕЙ</vt:lpstr>
      <vt:lpstr>Презентация PowerPoint</vt:lpstr>
      <vt:lpstr>ГЛОБАЛЬНЫЕ СЕТИ </vt:lpstr>
      <vt:lpstr>История развития компьютерной техники</vt:lpstr>
      <vt:lpstr>Начало эпохи ЭВМ</vt:lpstr>
      <vt:lpstr>Первое поколение ЭВМ</vt:lpstr>
      <vt:lpstr>Второе поколение ЭВМ</vt:lpstr>
      <vt:lpstr>Третье поколение ЭВМ</vt:lpstr>
      <vt:lpstr>Четвертое поколение ЭВМ</vt:lpstr>
      <vt:lpstr>Сравнительные характеристики поколений ЭВМ</vt:lpstr>
      <vt:lpstr>APRANET и появление полноценных сетей </vt:lpstr>
      <vt:lpstr>Что появилось раньше – WAN или LAN?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Екатерина</cp:lastModifiedBy>
  <cp:revision>1</cp:revision>
  <dcterms:created xsi:type="dcterms:W3CDTF">2010-06-18T03:27:04Z</dcterms:created>
  <dcterms:modified xsi:type="dcterms:W3CDTF">2024-01-29T12:51:56Z</dcterms:modified>
</cp:coreProperties>
</file>